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59" r:id="rId5"/>
    <p:sldId id="262"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10/27/2008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10/27/2008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10/27/2008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10/27/2008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10/27/2008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10/27/2008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10/27/2008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hyperlink" Target="http://www.bcv.vic.edu.au/media/HerodFamilyTree.gif"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Week 44</a:t>
            </a:r>
            <a:endParaRPr lang="en-US" dirty="0"/>
          </a:p>
        </p:txBody>
      </p:sp>
      <p:sp>
        <p:nvSpPr>
          <p:cNvPr id="2" name="Title 1"/>
          <p:cNvSpPr>
            <a:spLocks noGrp="1"/>
          </p:cNvSpPr>
          <p:nvPr>
            <p:ph type="ctrTitle"/>
          </p:nvPr>
        </p:nvSpPr>
        <p:spPr/>
        <p:txBody>
          <a:bodyPr/>
          <a:lstStyle/>
          <a:p>
            <a:r>
              <a:rPr/>
              <a:t>The Ministry of Jesus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884238"/>
          </a:xfrm>
        </p:spPr>
        <p:txBody>
          <a:bodyPr/>
          <a:lstStyle/>
          <a:p>
            <a:r>
              <a:rPr lang="en-US" dirty="0"/>
              <a:t>Overview of </a:t>
            </a:r>
            <a:r>
              <a:rPr lang="en-US" dirty="0" err="1"/>
              <a:t>Intertestamental</a:t>
            </a:r>
            <a:r>
              <a:rPr lang="en-US" dirty="0"/>
              <a:t> Times</a:t>
            </a:r>
            <a:endParaRPr lang="en-US" dirty="0"/>
          </a:p>
        </p:txBody>
      </p:sp>
      <p:pic>
        <p:nvPicPr>
          <p:cNvPr id="1026" name="Picture 2" descr="Intertestmental history"/>
          <p:cNvPicPr>
            <a:picLocks noChangeAspect="1" noChangeArrowheads="1"/>
          </p:cNvPicPr>
          <p:nvPr/>
        </p:nvPicPr>
        <p:blipFill>
          <a:blip r:embed="rId2" cstate="print"/>
          <a:srcRect/>
          <a:stretch>
            <a:fillRect/>
          </a:stretch>
        </p:blipFill>
        <p:spPr bwMode="auto">
          <a:xfrm>
            <a:off x="457200" y="2133600"/>
            <a:ext cx="8211358" cy="3571875"/>
          </a:xfrm>
          <a:prstGeom prst="rect">
            <a:avLst/>
          </a:prstGeom>
          <a:noFill/>
          <a:ln w="9525">
            <a:noFill/>
            <a:miter lim="800000"/>
            <a:headEnd/>
            <a:tailEnd/>
          </a:ln>
        </p:spPr>
      </p:pic>
      <p:cxnSp>
        <p:nvCxnSpPr>
          <p:cNvPr id="6" name="Straight Arrow Connector 5"/>
          <p:cNvCxnSpPr/>
          <p:nvPr/>
        </p:nvCxnSpPr>
        <p:spPr>
          <a:xfrm rot="5400000">
            <a:off x="5943600" y="2514600"/>
            <a:ext cx="381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248400" y="2209800"/>
            <a:ext cx="1430200" cy="369332"/>
          </a:xfrm>
          <a:prstGeom prst="rect">
            <a:avLst/>
          </a:prstGeom>
          <a:noFill/>
        </p:spPr>
        <p:txBody>
          <a:bodyPr wrap="none" rtlCol="0">
            <a:spAutoFit/>
          </a:bodyPr>
          <a:lstStyle/>
          <a:p>
            <a:r>
              <a:rPr lang="en-US" dirty="0"/>
              <a:t>Sadducees</a:t>
            </a:r>
          </a:p>
        </p:txBody>
      </p:sp>
      <p:cxnSp>
        <p:nvCxnSpPr>
          <p:cNvPr id="8" name="Straight Arrow Connector 7"/>
          <p:cNvCxnSpPr/>
          <p:nvPr/>
        </p:nvCxnSpPr>
        <p:spPr>
          <a:xfrm rot="10800000">
            <a:off x="6096000" y="5410200"/>
            <a:ext cx="457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629400" y="5334000"/>
            <a:ext cx="987771" cy="646331"/>
          </a:xfrm>
          <a:prstGeom prst="rect">
            <a:avLst/>
          </a:prstGeom>
          <a:noFill/>
        </p:spPr>
        <p:txBody>
          <a:bodyPr wrap="none" rtlCol="0">
            <a:spAutoFit/>
          </a:bodyPr>
          <a:lstStyle/>
          <a:p>
            <a:r>
              <a:rPr lang="en-US" dirty="0"/>
              <a:t>Pharisees</a:t>
            </a:r>
          </a:p>
          <a:p>
            <a:r>
              <a:rPr lang="en-US" dirty="0" err="1"/>
              <a:t>Hasidistic</a:t>
            </a:r>
            <a:endParaRPr lang="en-US" dirty="0"/>
          </a:p>
        </p:txBody>
      </p:sp>
      <p:sp>
        <p:nvSpPr>
          <p:cNvPr id="11" name="TextBox 10"/>
          <p:cNvSpPr txBox="1"/>
          <p:nvPr/>
        </p:nvSpPr>
        <p:spPr>
          <a:xfrm>
            <a:off x="2438401" y="6248400"/>
            <a:ext cx="1523999" cy="369332"/>
          </a:xfrm>
          <a:prstGeom prst="rect">
            <a:avLst/>
          </a:prstGeom>
          <a:noFill/>
        </p:spPr>
        <p:txBody>
          <a:bodyPr wrap="square" rtlCol="0">
            <a:spAutoFit/>
          </a:bodyPr>
          <a:lstStyle/>
          <a:p>
            <a:pPr algn="ctr"/>
            <a:r>
              <a:rPr lang="en-US" dirty="0" err="1"/>
              <a:t>Essenes</a:t>
            </a:r>
            <a:endParaRPr lang="en-US" dirty="0"/>
          </a:p>
        </p:txBody>
      </p:sp>
      <p:pic>
        <p:nvPicPr>
          <p:cNvPr id="1027" name="Picture 3" descr="C:\Users\Hiatts\AppData\Local\Microsoft\Windows\Temporary Internet Files\Content.IE5\CQRG4BV2\MCj04077880000[1].wmf"/>
          <p:cNvPicPr>
            <a:picLocks noChangeAspect="1" noChangeArrowheads="1"/>
          </p:cNvPicPr>
          <p:nvPr/>
        </p:nvPicPr>
        <p:blipFill>
          <a:blip r:embed="rId3"/>
          <a:srcRect/>
          <a:stretch>
            <a:fillRect/>
          </a:stretch>
        </p:blipFill>
        <p:spPr bwMode="auto">
          <a:xfrm>
            <a:off x="2514600" y="5638800"/>
            <a:ext cx="1312862" cy="606633"/>
          </a:xfrm>
          <a:prstGeom prst="rect">
            <a:avLst/>
          </a:prstGeom>
          <a:noFill/>
        </p:spPr>
      </p:pic>
      <p:sp>
        <p:nvSpPr>
          <p:cNvPr id="13" name="TextBox 12"/>
          <p:cNvSpPr txBox="1"/>
          <p:nvPr/>
        </p:nvSpPr>
        <p:spPr>
          <a:xfrm>
            <a:off x="5029200" y="1992868"/>
            <a:ext cx="1499128" cy="369332"/>
          </a:xfrm>
          <a:prstGeom prst="rect">
            <a:avLst/>
          </a:prstGeom>
          <a:noFill/>
        </p:spPr>
        <p:txBody>
          <a:bodyPr wrap="none" rtlCol="0">
            <a:spAutoFit/>
          </a:bodyPr>
          <a:lstStyle/>
          <a:p>
            <a:r>
              <a:rPr lang="en-US" dirty="0"/>
              <a:t>Samaritans</a:t>
            </a:r>
          </a:p>
        </p:txBody>
      </p:sp>
      <p:pic>
        <p:nvPicPr>
          <p:cNvPr id="1028" name="Picture 4" descr="C:\Program Files\Microsoft Office\MEDIA\CAGCAT10\j0301252.wmf"/>
          <p:cNvPicPr>
            <a:picLocks noChangeAspect="1" noChangeArrowheads="1"/>
          </p:cNvPicPr>
          <p:nvPr/>
        </p:nvPicPr>
        <p:blipFill>
          <a:blip r:embed="rId4"/>
          <a:srcRect/>
          <a:stretch>
            <a:fillRect/>
          </a:stretch>
        </p:blipFill>
        <p:spPr bwMode="auto">
          <a:xfrm>
            <a:off x="7239000" y="2209800"/>
            <a:ext cx="892175" cy="762953"/>
          </a:xfrm>
          <a:prstGeom prst="rect">
            <a:avLst/>
          </a:prstGeom>
          <a:noFill/>
        </p:spPr>
      </p:pic>
      <p:pic>
        <p:nvPicPr>
          <p:cNvPr id="1030" name="Picture 6" descr="C:\Users\Hiatts\AppData\Local\Microsoft\Windows\Temporary Internet Files\Content.IE5\CSGXRZV7\MCj04174760000[1].wmf"/>
          <p:cNvPicPr>
            <a:picLocks noChangeAspect="1" noChangeArrowheads="1"/>
          </p:cNvPicPr>
          <p:nvPr/>
        </p:nvPicPr>
        <p:blipFill>
          <a:blip r:embed="rId5"/>
          <a:srcRect/>
          <a:stretch>
            <a:fillRect/>
          </a:stretch>
        </p:blipFill>
        <p:spPr bwMode="auto">
          <a:xfrm>
            <a:off x="5431511" y="1307068"/>
            <a:ext cx="588289" cy="688975"/>
          </a:xfrm>
          <a:prstGeom prst="rect">
            <a:avLst/>
          </a:prstGeom>
          <a:noFill/>
        </p:spPr>
      </p:pic>
      <p:sp>
        <p:nvSpPr>
          <p:cNvPr id="17" name="TextBox 16"/>
          <p:cNvSpPr txBox="1"/>
          <p:nvPr/>
        </p:nvSpPr>
        <p:spPr>
          <a:xfrm>
            <a:off x="4191000" y="6248400"/>
            <a:ext cx="1027525" cy="369332"/>
          </a:xfrm>
          <a:prstGeom prst="rect">
            <a:avLst/>
          </a:prstGeom>
          <a:noFill/>
        </p:spPr>
        <p:txBody>
          <a:bodyPr wrap="none" rtlCol="0">
            <a:spAutoFit/>
          </a:bodyPr>
          <a:lstStyle/>
          <a:p>
            <a:r>
              <a:rPr lang="en-US" dirty="0"/>
              <a:t>Zealots</a:t>
            </a:r>
          </a:p>
        </p:txBody>
      </p:sp>
      <p:pic>
        <p:nvPicPr>
          <p:cNvPr id="1031" name="Picture 7"/>
          <p:cNvPicPr>
            <a:picLocks noChangeAspect="1" noChangeArrowheads="1"/>
          </p:cNvPicPr>
          <p:nvPr/>
        </p:nvPicPr>
        <p:blipFill>
          <a:blip r:embed="rId6"/>
          <a:srcRect/>
          <a:stretch>
            <a:fillRect/>
          </a:stretch>
        </p:blipFill>
        <p:spPr bwMode="auto">
          <a:xfrm>
            <a:off x="4419600" y="5410200"/>
            <a:ext cx="733425" cy="952500"/>
          </a:xfrm>
          <a:prstGeom prst="rect">
            <a:avLst/>
          </a:prstGeom>
          <a:noFill/>
          <a:ln w="9525">
            <a:noFill/>
            <a:miter lim="800000"/>
            <a:headEnd/>
            <a:tailEnd/>
          </a:ln>
          <a:effectLst/>
        </p:spPr>
      </p:pic>
      <p:pic>
        <p:nvPicPr>
          <p:cNvPr id="1029" name="Picture 5" descr="C:\Users\Hiatts\AppData\Local\Microsoft\Windows\Temporary Internet Files\Content.IE5\MO7KQDFL\MCSY00940A0000[1].gif"/>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7597775" y="5334000"/>
            <a:ext cx="555625" cy="550231"/>
          </a:xfrm>
          <a:prstGeom prst="rect">
            <a:avLst/>
          </a:prstGeom>
          <a:noFill/>
        </p:spPr>
      </p:pic>
      <p:sp>
        <p:nvSpPr>
          <p:cNvPr id="16" name="TextBox 15"/>
          <p:cNvSpPr txBox="1"/>
          <p:nvPr/>
        </p:nvSpPr>
        <p:spPr>
          <a:xfrm>
            <a:off x="3276600" y="838200"/>
            <a:ext cx="2790572" cy="369332"/>
          </a:xfrm>
          <a:prstGeom prst="rect">
            <a:avLst/>
          </a:prstGeom>
          <a:noFill/>
        </p:spPr>
        <p:txBody>
          <a:bodyPr wrap="none" rtlCol="0">
            <a:spAutoFit/>
          </a:bodyPr>
          <a:lstStyle/>
          <a:p>
            <a:r>
              <a:rPr lang="en-US" i="1" dirty="0"/>
              <a:t>“Why everyone hates everyone else!”</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3048000" cy="1143000"/>
          </a:xfrm>
        </p:spPr>
        <p:txBody>
          <a:bodyPr>
            <a:normAutofit fontScale="90000"/>
          </a:bodyPr>
          <a:lstStyle/>
          <a:p>
            <a:r>
              <a:rPr lang="en-US" dirty="0"/>
              <a:t>Overview of Herod</a:t>
            </a:r>
            <a:endParaRPr lang="en-US" dirty="0"/>
          </a:p>
        </p:txBody>
      </p:sp>
      <p:sp>
        <p:nvSpPr>
          <p:cNvPr id="3" name="Content Placeholder 2"/>
          <p:cNvSpPr>
            <a:spLocks noGrp="1"/>
          </p:cNvSpPr>
          <p:nvPr>
            <p:ph sz="quarter" idx="1"/>
          </p:nvPr>
        </p:nvSpPr>
        <p:spPr/>
        <p:txBody>
          <a:bodyPr/>
          <a:lstStyle/>
          <a:p>
            <a:endParaRPr lang="en-US" dirty="0"/>
          </a:p>
        </p:txBody>
      </p:sp>
      <p:pic>
        <p:nvPicPr>
          <p:cNvPr id="1027" name="Picture 3"/>
          <p:cNvPicPr>
            <a:picLocks noChangeAspect="1" noChangeArrowheads="1"/>
          </p:cNvPicPr>
          <p:nvPr/>
        </p:nvPicPr>
        <p:blipFill>
          <a:blip r:embed="rId2"/>
          <a:srcRect t="11380" r="62778" b="18736"/>
          <a:stretch>
            <a:fillRect/>
          </a:stretch>
        </p:blipFill>
        <p:spPr bwMode="auto">
          <a:xfrm>
            <a:off x="3352800" y="381000"/>
            <a:ext cx="5562600" cy="6309815"/>
          </a:xfrm>
          <a:prstGeom prst="rect">
            <a:avLst/>
          </a:prstGeom>
          <a:noFill/>
          <a:ln w="9525">
            <a:noFill/>
            <a:miter lim="800000"/>
            <a:headEnd/>
            <a:tailEnd/>
          </a:ln>
          <a:effectLst/>
        </p:spPr>
      </p:pic>
      <p:sp>
        <p:nvSpPr>
          <p:cNvPr id="6" name="Rectangle 5"/>
          <p:cNvSpPr/>
          <p:nvPr/>
        </p:nvSpPr>
        <p:spPr>
          <a:xfrm>
            <a:off x="0" y="6248400"/>
            <a:ext cx="3429000" cy="276999"/>
          </a:xfrm>
          <a:prstGeom prst="rect">
            <a:avLst/>
          </a:prstGeom>
        </p:spPr>
        <p:txBody>
          <a:bodyPr wrap="square">
            <a:spAutoFit/>
          </a:bodyPr>
          <a:lstStyle/>
          <a:p>
            <a:r>
              <a:rPr lang="en-US" sz="1200" dirty="0">
                <a:solidFill>
                  <a:schemeClr val="tx2"/>
                </a:solidFill>
                <a:hlinkClick r:id="rId3"/>
              </a:rPr>
              <a:t>http://www.bcv.vic.edu.au/media/HerodFamilyTree.gif</a:t>
            </a:r>
            <a:r>
              <a:rPr lang="en-US" sz="1200" dirty="0">
                <a:solidFill>
                  <a:schemeClr val="tx2"/>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Apocrypha</a:t>
            </a:r>
            <a:endParaRPr lang="en-US" dirty="0"/>
          </a:p>
        </p:txBody>
      </p:sp>
      <p:sp>
        <p:nvSpPr>
          <p:cNvPr id="3" name="Content Placeholder 2"/>
          <p:cNvSpPr>
            <a:spLocks noGrp="1"/>
          </p:cNvSpPr>
          <p:nvPr>
            <p:ph sz="quarter" idx="1"/>
          </p:nvPr>
        </p:nvSpPr>
        <p:spPr/>
        <p:txBody>
          <a:bodyPr/>
          <a:lstStyle/>
          <a:p>
            <a:r>
              <a:rPr lang="en-US" dirty="0"/>
              <a:t>Last week’s question: “If you wanted God to add a book of the Bible, what would it contain?”</a:t>
            </a:r>
          </a:p>
          <a:p>
            <a:r>
              <a:rPr lang="en-US" dirty="0"/>
              <a:t>Your answers: more about the life of Jesus, more proof that he’s working when you can’t see him, more info about the end of the world, more specifics about teachings and what “really matters”</a:t>
            </a:r>
          </a:p>
          <a:p>
            <a:r>
              <a:rPr lang="en-US" dirty="0"/>
              <a:t>Guess what’s in the apocrypha…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Apocrypha</a:t>
            </a:r>
            <a:br>
              <a:rPr lang="en-US" dirty="0"/>
            </a:br>
            <a:r>
              <a:rPr lang="en-US" sz="2800" i="1" dirty="0">
                <a:latin typeface="+mn-lt"/>
              </a:rPr>
              <a:t>“The hidden away”</a:t>
            </a:r>
            <a:endParaRPr lang="en-US" i="1" dirty="0">
              <a:latin typeface="+mn-lt"/>
            </a:endParaRPr>
          </a:p>
        </p:txBody>
      </p:sp>
      <p:sp>
        <p:nvSpPr>
          <p:cNvPr id="3" name="Content Placeholder 2"/>
          <p:cNvSpPr>
            <a:spLocks noGrp="1"/>
          </p:cNvSpPr>
          <p:nvPr>
            <p:ph idx="1"/>
          </p:nvPr>
        </p:nvSpPr>
        <p:spPr/>
        <p:txBody>
          <a:bodyPr>
            <a:normAutofit fontScale="85000" lnSpcReduction="20000"/>
          </a:bodyPr>
          <a:lstStyle/>
          <a:p>
            <a:r>
              <a:rPr lang="en-US" dirty="0"/>
              <a:t>Books generally not accepted as inspired writings of God.</a:t>
            </a:r>
          </a:p>
          <a:p>
            <a:r>
              <a:rPr lang="en-US" dirty="0"/>
              <a:t>The mainstream Jewish and Christian leaders never accepted these writings.</a:t>
            </a:r>
          </a:p>
          <a:p>
            <a:pPr lvl="1"/>
            <a:r>
              <a:rPr lang="en-US" dirty="0"/>
              <a:t>No apocryphal book is quoted </a:t>
            </a:r>
            <a:r>
              <a:rPr lang="en-US" u="sng" dirty="0"/>
              <a:t>as scripture</a:t>
            </a:r>
            <a:r>
              <a:rPr lang="en-US" dirty="0"/>
              <a:t> in the NT</a:t>
            </a:r>
          </a:p>
          <a:p>
            <a:pPr lvl="1"/>
            <a:r>
              <a:rPr lang="en-US" dirty="0"/>
              <a:t>The Qumran community (their origin) was not orthodox.</a:t>
            </a:r>
          </a:p>
          <a:p>
            <a:pPr lvl="1"/>
            <a:r>
              <a:rPr lang="en-US" dirty="0"/>
              <a:t>All </a:t>
            </a:r>
            <a:r>
              <a:rPr lang="en-US" dirty="0" err="1"/>
              <a:t>patristics</a:t>
            </a:r>
            <a:r>
              <a:rPr lang="en-US" dirty="0"/>
              <a:t> (“Christian Fathers”) rejected prior to Augustine.</a:t>
            </a:r>
          </a:p>
          <a:p>
            <a:pPr lvl="1"/>
            <a:r>
              <a:rPr lang="en-US" dirty="0"/>
              <a:t>Jerome, one of the best early scholars vigorously refuted them.</a:t>
            </a:r>
          </a:p>
          <a:p>
            <a:pPr lvl="1"/>
            <a:r>
              <a:rPr lang="en-US" dirty="0"/>
              <a:t>No church body recognized them for at least 400 years.</a:t>
            </a:r>
          </a:p>
          <a:p>
            <a:pPr lvl="1"/>
            <a:r>
              <a:rPr lang="en-US" dirty="0"/>
              <a:t>Even Catholics during the reformation were not united on their use.</a:t>
            </a:r>
          </a:p>
          <a:p>
            <a:r>
              <a:rPr lang="en-US" dirty="0"/>
              <a:t>We continue their decisions:</a:t>
            </a:r>
          </a:p>
          <a:p>
            <a:pPr lvl="1"/>
            <a:r>
              <a:rPr lang="en-US" dirty="0"/>
              <a:t>They abound in historical and geographical inaccuracies and anachronisms.</a:t>
            </a:r>
          </a:p>
          <a:p>
            <a:pPr lvl="1"/>
            <a:r>
              <a:rPr lang="en-US" dirty="0"/>
              <a:t>They contradict clear doctrines elsewhere.</a:t>
            </a:r>
          </a:p>
          <a:p>
            <a:pPr lvl="1"/>
            <a:r>
              <a:rPr lang="en-US" dirty="0"/>
              <a:t>Some clearly lie about authorship (i.e., Gospel of Judas – written after Judas’ death)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was born in Bethlehem…</a:t>
            </a:r>
            <a:endParaRPr lang="en-US" dirty="0"/>
          </a:p>
        </p:txBody>
      </p:sp>
      <p:sp>
        <p:nvSpPr>
          <p:cNvPr id="3" name="Content Placeholder 2"/>
          <p:cNvSpPr>
            <a:spLocks noGrp="1"/>
          </p:cNvSpPr>
          <p:nvPr>
            <p:ph sz="quarter" idx="1"/>
          </p:nvPr>
        </p:nvSpPr>
        <p:spPr/>
        <p:txBody>
          <a:bodyPr>
            <a:normAutofit lnSpcReduction="10000"/>
          </a:bodyPr>
          <a:lstStyle/>
          <a:p>
            <a:r>
              <a:rPr lang="en-US" dirty="0"/>
              <a:t>God is coming to earth: what would you expect it to look like?</a:t>
            </a:r>
          </a:p>
          <a:p>
            <a:pPr lvl="1"/>
            <a:r>
              <a:rPr lang="en-US" dirty="0"/>
              <a:t>He was tempted, almost immediately!</a:t>
            </a:r>
          </a:p>
          <a:p>
            <a:r>
              <a:rPr lang="en-US" dirty="0"/>
              <a:t>Genealogies establish important lineage:</a:t>
            </a:r>
          </a:p>
          <a:p>
            <a:pPr lvl="1"/>
            <a:r>
              <a:rPr lang="en-US" dirty="0"/>
              <a:t>Abraham: All people of the earth will be blessed through your seed (singular!)</a:t>
            </a:r>
          </a:p>
          <a:p>
            <a:pPr lvl="1"/>
            <a:r>
              <a:rPr lang="en-US" dirty="0"/>
              <a:t>David: Son of David rules forever.</a:t>
            </a:r>
          </a:p>
          <a:p>
            <a:pPr lvl="1"/>
            <a:r>
              <a:rPr lang="en-US" dirty="0"/>
              <a:t>Matthew probably is Joseph’s </a:t>
            </a:r>
            <a:r>
              <a:rPr lang="en-US" u="sng" dirty="0"/>
              <a:t>legal</a:t>
            </a:r>
            <a:r>
              <a:rPr lang="en-US" dirty="0"/>
              <a:t> ancestry. (Law of Levirate marriage)</a:t>
            </a:r>
          </a:p>
          <a:p>
            <a:pPr lvl="1"/>
            <a:r>
              <a:rPr lang="en-US" dirty="0"/>
              <a:t>Luke probably gives Mary’s ancestry, the </a:t>
            </a:r>
            <a:r>
              <a:rPr lang="en-US" u="sng" dirty="0"/>
              <a:t>physical</a:t>
            </a:r>
            <a:r>
              <a:rPr lang="en-US" dirty="0"/>
              <a:t> ancestry.</a:t>
            </a:r>
          </a:p>
          <a:p>
            <a:pPr lvl="1"/>
            <a:r>
              <a:rPr lang="en-US" dirty="0"/>
              <a:t>They both meet in some spots.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Why did Jesus perform miracles?</a:t>
            </a:r>
          </a:p>
          <a:p>
            <a:r>
              <a:rPr lang="en-US" dirty="0"/>
              <a:t>What’s the “point” of the Sermon on the Mount.</a:t>
            </a:r>
          </a:p>
          <a:p>
            <a:r>
              <a:rPr lang="en-US" dirty="0"/>
              <a:t>What can we learn from the “woes” opposite the “</a:t>
            </a:r>
            <a:r>
              <a:rPr lang="en-US" dirty="0" err="1"/>
              <a:t>Blesseds</a:t>
            </a:r>
            <a:r>
              <a:rPr lang="en-US" dirty="0"/>
              <a:t>”?</a:t>
            </a:r>
          </a:p>
          <a:p>
            <a:r>
              <a:rPr lang="en-US" dirty="0"/>
              <a:t>What can we learn from the opposition to Jesus?</a:t>
            </a:r>
          </a:p>
          <a:p>
            <a:r>
              <a:rPr lang="en-US" dirty="0"/>
              <a:t>What can we learn about the wisdom of the crowd?</a:t>
            </a:r>
          </a:p>
          <a:p>
            <a:r>
              <a:rPr lang="en-US" dirty="0"/>
              <a:t>What did Jesus think about the Bible?</a:t>
            </a:r>
          </a:p>
          <a:p>
            <a:pPr lvl="1"/>
            <a:r>
              <a:rPr lang="en-US" dirty="0"/>
              <a:t>It is written… (</a:t>
            </a:r>
            <a:r>
              <a:rPr lang="en-US" dirty="0"/>
              <a:t>Matthew 4</a:t>
            </a:r>
            <a:r>
              <a:rPr lang="en-US" dirty="0"/>
              <a:t>)</a:t>
            </a:r>
          </a:p>
          <a:p>
            <a:pPr lvl="1"/>
            <a:r>
              <a:rPr lang="en-US" dirty="0"/>
              <a:t>Blessed rather are those who hear the word of God and obey it. (1390)</a:t>
            </a:r>
          </a:p>
          <a:p>
            <a:pPr lvl="1"/>
            <a:r>
              <a:rPr lang="en-US" dirty="0"/>
              <a:t>Woe to you experts in the law, because you have taken away the key to knowledge. You yourselves have not entered, and you have hindered those who were entering! (1391)</a:t>
            </a:r>
          </a:p>
          <a:p>
            <a:pPr lvl="1"/>
            <a:r>
              <a:rPr lang="en-US" dirty="0"/>
              <a:t>You diligently study the Scriptures because you think that by them you possess eternal life. These are the Scriptures that testify about me, and yet you refuse to come to me to have life! (1379)</a:t>
            </a:r>
          </a:p>
          <a:p>
            <a:pPr lvl="1"/>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63</TotalTime>
  <Words>480</Words>
  <Application>Microsoft Office PowerPoint</Application>
  <PresentationFormat>On-screen Show (4:3)</PresentationFormat>
  <Paragraphs>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The Ministry of Jesus</vt:lpstr>
      <vt:lpstr>Overview of Intertestamental Times</vt:lpstr>
      <vt:lpstr>Overview of Herod</vt:lpstr>
      <vt:lpstr>Overview of the Apocrypha</vt:lpstr>
      <vt:lpstr>The Apocrypha “The hidden away”</vt:lpstr>
      <vt:lpstr>Jesus was born in Bethlehem…</vt:lpstr>
      <vt:lpstr>Topics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Ministry of Jesus</dc:title>
  <dc:creator>Hiatts</dc:creator>
  <cp:lastModifiedBy>Hiatts</cp:lastModifiedBy>
  <cp:revision>8</cp:revision>
  <dcterms:created xsi:type="dcterms:W3CDTF">2006-08-16T00:00:00Z</dcterms:created>
  <dcterms:modified xsi:type="dcterms:W3CDTF">2008-10-27T22:19:38Z</dcterms:modified>
</cp:coreProperties>
</file>